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485" r:id="rId2"/>
    <p:sldId id="396" r:id="rId3"/>
    <p:sldId id="257" r:id="rId4"/>
    <p:sldId id="519" r:id="rId5"/>
    <p:sldId id="260" r:id="rId6"/>
    <p:sldId id="522" r:id="rId7"/>
    <p:sldId id="263" r:id="rId8"/>
    <p:sldId id="520" r:id="rId9"/>
    <p:sldId id="521" r:id="rId10"/>
    <p:sldId id="523" r:id="rId11"/>
    <p:sldId id="264" r:id="rId12"/>
    <p:sldId id="265" r:id="rId13"/>
    <p:sldId id="269" r:id="rId14"/>
    <p:sldId id="272" r:id="rId15"/>
    <p:sldId id="270" r:id="rId16"/>
    <p:sldId id="271" r:id="rId17"/>
    <p:sldId id="526" r:id="rId18"/>
    <p:sldId id="273" r:id="rId19"/>
    <p:sldId id="274" r:id="rId20"/>
    <p:sldId id="275" r:id="rId21"/>
    <p:sldId id="276" r:id="rId22"/>
    <p:sldId id="527" r:id="rId23"/>
    <p:sldId id="525" r:id="rId24"/>
    <p:sldId id="528" r:id="rId25"/>
    <p:sldId id="529" r:id="rId26"/>
    <p:sldId id="531" r:id="rId27"/>
    <p:sldId id="532" r:id="rId28"/>
    <p:sldId id="533" r:id="rId29"/>
    <p:sldId id="534" r:id="rId30"/>
    <p:sldId id="535" r:id="rId31"/>
    <p:sldId id="537" r:id="rId32"/>
    <p:sldId id="518" r:id="rId33"/>
  </p:sldIdLst>
  <p:sldSz cx="12192000" cy="6858000"/>
  <p:notesSz cx="6858000" cy="9144000"/>
  <p:embeddedFontLst>
    <p:embeddedFont>
      <p:font typeface="Verdana" panose="020B060403050404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257"/>
            <p14:sldId id="519"/>
            <p14:sldId id="260"/>
            <p14:sldId id="522"/>
            <p14:sldId id="263"/>
            <p14:sldId id="520"/>
            <p14:sldId id="521"/>
            <p14:sldId id="523"/>
            <p14:sldId id="264"/>
            <p14:sldId id="265"/>
            <p14:sldId id="269"/>
            <p14:sldId id="272"/>
            <p14:sldId id="270"/>
            <p14:sldId id="271"/>
            <p14:sldId id="526"/>
            <p14:sldId id="273"/>
            <p14:sldId id="274"/>
            <p14:sldId id="275"/>
            <p14:sldId id="276"/>
            <p14:sldId id="527"/>
            <p14:sldId id="525"/>
            <p14:sldId id="528"/>
            <p14:sldId id="529"/>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53" autoAdjust="0"/>
    <p:restoredTop sz="68967" autoAdjust="0"/>
  </p:normalViewPr>
  <p:slideViewPr>
    <p:cSldViewPr snapToGrid="0">
      <p:cViewPr varScale="1">
        <p:scale>
          <a:sx n="85" d="100"/>
          <a:sy n="85" d="100"/>
        </p:scale>
        <p:origin x="184" y="864"/>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As we discussed early in this lesson, code review is a process that is aligned with agile values. In addition to finding defects, it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Shape 406"/>
          <p:cNvSpPr>
            <a:spLocks noGrp="1" noRot="1" noChangeAspect="1"/>
          </p:cNvSpPr>
          <p:nvPr>
            <p:ph type="sldImg"/>
          </p:nvPr>
        </p:nvSpPr>
        <p:spPr>
          <a:prstGeom prst="rect">
            <a:avLst/>
          </a:prstGeom>
        </p:spPr>
        <p:txBody>
          <a:bodyPr/>
          <a:lstStyle/>
          <a:p>
            <a:endParaRPr/>
          </a:p>
        </p:txBody>
      </p:sp>
      <p:sp>
        <p:nvSpPr>
          <p:cNvPr id="407" name="Shape 407"/>
          <p:cNvSpPr>
            <a:spLocks noGrp="1"/>
          </p:cNvSpPr>
          <p:nvPr>
            <p:ph type="body" sz="quarter" idx="1"/>
          </p:nvPr>
        </p:nvSpPr>
        <p:spPr>
          <a:prstGeom prst="rect">
            <a:avLst/>
          </a:prstGeom>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a:t>
            </a:r>
            <a:r>
              <a:rPr dirty="0" err="1"/>
              <a:t>suedonyms</a:t>
            </a:r>
            <a:r>
              <a:rPr dirty="0"/>
              <a:t> of names are alphabetically ascending years of experience (Ben is 3 </a:t>
            </a:r>
            <a:r>
              <a:rPr dirty="0" err="1"/>
              <a:t>yrs</a:t>
            </a:r>
            <a:r>
              <a:rPr dirty="0"/>
              <a:t>, Zac is 32 </a:t>
            </a:r>
            <a:r>
              <a:rPr dirty="0" err="1"/>
              <a:t>yrs</a:t>
            </a:r>
            <a:r>
              <a:rPr dirty="0"/>
              <a:t>)</a:t>
            </a:r>
            <a:r>
              <a:rPr lang="en-US" dirty="0"/>
              <a:t>&gt;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1/28/24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1/28/24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1/28/24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1/28/24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1/28/24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1/28/24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1/28/24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1/28/24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1/28/24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1/28/24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1/28/24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1/28/24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hyperlink" Target="https://dl.acm.org/doi/10.1145/1958824.195888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sre.google/sre-book/example-postmorte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 Bell, 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10</a:t>
            </a:fld>
            <a:endParaRPr lang="en-US"/>
          </a:p>
        </p:txBody>
      </p:sp>
    </p:spTree>
    <p:extLst>
      <p:ext uri="{BB962C8B-B14F-4D97-AF65-F5344CB8AC3E}">
        <p14:creationId xmlns:p14="http://schemas.microsoft.com/office/powerpoint/2010/main" val="392759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sz="3400" dirty="0"/>
              <a:t>Create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fontScale="90000"/>
          </a:bodyPr>
          <a:lstStyle>
            <a:lvl1pPr defTabSz="2121353">
              <a:defRPr sz="7394" spc="-147"/>
            </a:lvl1pPr>
          </a:lstStyle>
          <a:p>
            <a:r>
              <a:rPr sz="4500" dirty="0"/>
              <a:t>Code Review </a:t>
            </a:r>
            <a:r>
              <a:rPr lang="en-US" sz="4500" dirty="0"/>
              <a:t>is</a:t>
            </a:r>
            <a:r>
              <a:rPr sz="45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p>
            <a:r>
              <a:rPr sz="90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525" tIns="9525" rIns="9525" bIns="9525" anchor="ctr">
            <a:spAutoFit/>
          </a:bodyPr>
          <a:lstStyle/>
          <a:p>
            <a:r>
              <a:rPr sz="900"/>
              <a:t>“Expectations, Outcomes, and Challenges of Modern Code Review”, Bacchelli &amp; Bird, ICSE 2013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Cockburn and Williams. The Costs and Benefits of Pair Programming, (In: Extreme Programming Explained 2001)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air Programming Improves Tool Diffusion"/>
          <p:cNvSpPr txBox="1">
            <a:spLocks noGrp="1"/>
          </p:cNvSpPr>
          <p:nvPr>
            <p:ph type="title"/>
          </p:nvPr>
        </p:nvSpPr>
        <p:spPr>
          <a:prstGeom prst="rect">
            <a:avLst/>
          </a:prstGeom>
        </p:spPr>
        <p:txBody>
          <a:bodyPr/>
          <a:lstStyle/>
          <a:p>
            <a:r>
              <a:t>Pair Programming Improves Tool Diffusion</a:t>
            </a:r>
          </a:p>
        </p:txBody>
      </p:sp>
      <p:sp>
        <p:nvSpPr>
          <p:cNvPr id="401" name="Emerson Murphy-Hill &amp; Gail C. Murphy, CSCW 2011"/>
          <p:cNvSpPr txBox="1">
            <a:spLocks noGrp="1"/>
          </p:cNvSpPr>
          <p:nvPr>
            <p:ph type="body" idx="1"/>
          </p:nvPr>
        </p:nvSpPr>
        <p:spPr>
          <a:xfrm>
            <a:off x="838200" y="1728640"/>
            <a:ext cx="10515600" cy="4351338"/>
          </a:xfrm>
          <a:prstGeom prst="rect">
            <a:avLst/>
          </a:prstGeom>
        </p:spPr>
        <p:txBody>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403" name="Image" descr="Image"/>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04" name="Text"/>
          <p:cNvSpPr txBox="1"/>
          <p:nvPr/>
        </p:nvSpPr>
        <p:spPr>
          <a:xfrm>
            <a:off x="5927675" y="3334102"/>
            <a:ext cx="51361" cy="189796"/>
          </a:xfrm>
          <a:prstGeom prst="rect">
            <a:avLst/>
          </a:prstGeom>
          <a:ln w="12700">
            <a:miter lim="400000"/>
          </a:ln>
        </p:spPr>
        <p:txBody>
          <a:bodyPr wrap="none" lIns="25400" tIns="25400" rIns="25400" bIns="25400" anchor="ctr">
            <a:spAutoFit/>
          </a:bodyPr>
          <a:lstStyle/>
          <a:p>
            <a:endParaRPr sz="900"/>
          </a:p>
        </p:txBody>
      </p:sp>
      <p:sp>
        <p:nvSpPr>
          <p:cNvPr id="405" name="“Peer interaction effectively, yet infrequently, enables programmers to discover new tools”, Emerson Murphy-Hill &amp; Gail C. Murphy, CSCW 2011"/>
          <p:cNvSpPr txBox="1"/>
          <p:nvPr/>
        </p:nvSpPr>
        <p:spPr>
          <a:xfrm>
            <a:off x="2053438" y="6626574"/>
            <a:ext cx="754854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a:t>“</a:t>
            </a:r>
            <a:r>
              <a:rPr sz="1000" u="sng">
                <a:solidFill>
                  <a:srgbClr val="0000FF"/>
                </a:solidFill>
                <a:uFill>
                  <a:solidFill>
                    <a:srgbClr val="0000FF"/>
                  </a:solidFill>
                </a:uFill>
                <a:hlinkClick r:id="rId4"/>
              </a:rPr>
              <a:t>Peer interaction effectively, yet infrequently, enables programmers to discover new tools</a:t>
            </a:r>
            <a:r>
              <a:rPr sz="1000"/>
              <a:t>”, Emerson Murphy-Hill &amp; Gail C. Murphy, CSCW 2011</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and Knowledge Sharing</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8126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4000" dirty="0"/>
              <a:t>Do Developers Discover New Tools On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lstStyle/>
          <a:p>
            <a:r>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t>(CIA Sabotage Guide c 1944)</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138716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01234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40253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lstStyle>
            <a:lvl1pPr defTabSz="2438337"/>
          </a:lstStyle>
          <a:p>
            <a:r>
              <a:rPr dirty="0">
                <a:highlight>
                  <a:srgbClr val="C0C0C0"/>
                </a:highlight>
              </a:rPr>
              <a:t>Why </a:t>
            </a:r>
            <a:r>
              <a:rPr lang="en-US" dirty="0">
                <a:highlight>
                  <a:srgbClr val="C0C0C0"/>
                </a:highlight>
              </a:rPr>
              <a:t>Teams</a:t>
            </a:r>
            <a:r>
              <a:rPr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30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235026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400" dirty="0"/>
              <a:t>Why </a:t>
            </a:r>
            <a:r>
              <a:rPr lang="en-US" sz="3400" dirty="0"/>
              <a:t>Teams</a:t>
            </a:r>
            <a:r>
              <a:rPr sz="34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Operations</a:t>
            </a:r>
          </a:p>
          <a:p>
            <a:pPr lvl="1"/>
            <a:r>
              <a:rPr lang="en-US" dirty="0"/>
              <a:t>Maintenance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lstStyle/>
          <a:p>
            <a:r>
              <a:rPr dirty="0"/>
              <a:t>Brooks’ Law: </a:t>
            </a:r>
            <a:r>
              <a:rPr lang="en-US" dirty="0"/>
              <a:t>Cultural References</a:t>
            </a:r>
            <a:endParaRPr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12599</TotalTime>
  <Words>5823</Words>
  <Application>Microsoft Macintosh PowerPoint</Application>
  <PresentationFormat>Widescreen</PresentationFormat>
  <Paragraphs>435</Paragraphs>
  <Slides>32</Slides>
  <Notes>30</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Helvetica Neue</vt:lpstr>
      <vt:lpstr>Verdana</vt:lpstr>
      <vt:lpstr>Calibri Light</vt:lpstr>
      <vt:lpstr>Arial</vt:lpstr>
      <vt:lpstr>Calibri</vt:lpstr>
      <vt:lpstr>Office Theme</vt:lpstr>
      <vt:lpstr>CS 4530: Fundamentals of Software Engineering Lesson 7.3: Teams</vt:lpstr>
      <vt:lpstr>Learning Goals for this Lesson</vt:lpstr>
      <vt:lpstr>Why Teams? The Bus Factor</vt:lpstr>
      <vt:lpstr>Why Teams? “The 10x Engineer”</vt:lpstr>
      <vt:lpstr>Why Teams? Software Engineering Draws on Many Skills</vt:lpstr>
      <vt:lpstr>Teams are hard: Brooks’ Law</vt:lpstr>
      <vt:lpstr>Brooks’ Law: Cultural References</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Create Intentional Opportunities for Knowledge Sharing</vt:lpstr>
      <vt:lpstr>Code Review is a Knowledge Sharing Opportunity</vt:lpstr>
      <vt:lpstr>Pair Programming is a Knowledge Sharing Activity</vt:lpstr>
      <vt:lpstr>Pair Programming Improves Tool Diffusion</vt:lpstr>
      <vt:lpstr>Scaling Communication and Knowledge Sharing</vt:lpstr>
      <vt:lpstr>Standardize and Document Best Practices</vt:lpstr>
      <vt:lpstr>Do Developers Discover New Tools On The Toilet?</vt:lpstr>
      <vt:lpstr>Communicate Development Activities with Different Channels</vt:lpstr>
      <vt:lpstr>Anti-Patterns for Teams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Bell, Jonathan</cp:lastModifiedBy>
  <cp:revision>244</cp:revision>
  <dcterms:created xsi:type="dcterms:W3CDTF">2021-01-07T15:19:22Z</dcterms:created>
  <dcterms:modified xsi:type="dcterms:W3CDTF">2024-01-28T20:00:32Z</dcterms:modified>
</cp:coreProperties>
</file>